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1" r:id="rId3"/>
    <p:sldId id="263" r:id="rId4"/>
    <p:sldId id="264" r:id="rId5"/>
    <p:sldId id="265" r:id="rId6"/>
    <p:sldId id="269" r:id="rId7"/>
    <p:sldId id="268" r:id="rId8"/>
    <p:sldId id="267" r:id="rId9"/>
    <p:sldId id="270" r:id="rId10"/>
    <p:sldId id="279" r:id="rId11"/>
    <p:sldId id="281" r:id="rId12"/>
    <p:sldId id="271" r:id="rId13"/>
    <p:sldId id="280" r:id="rId14"/>
    <p:sldId id="282" r:id="rId15"/>
    <p:sldId id="274" r:id="rId16"/>
    <p:sldId id="284" r:id="rId17"/>
    <p:sldId id="285" r:id="rId18"/>
    <p:sldId id="286" r:id="rId19"/>
    <p:sldId id="283" r:id="rId20"/>
    <p:sldId id="287" r:id="rId21"/>
    <p:sldId id="272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Средний стиль 1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7B42F-2614-4370-AD6B-5836F693CF94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CFD0D-1700-48F6-ADF5-39AF5C0A2D8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8486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pPr/>
              <a:t>27.09.2016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&#1025;&#1078;&#1080;&#1082;)).mp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Результат пошуку зображень за запитом &quot;зошит картинка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857232"/>
            <a:ext cx="4762500" cy="4762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Хто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їде</a:t>
            </a:r>
            <a:r>
              <a:rPr lang="ru-RU" dirty="0">
                <a:effectLst/>
              </a:rPr>
              <a:t> у вагонах, </a:t>
            </a:r>
            <a:r>
              <a:rPr lang="ru-RU" dirty="0" err="1">
                <a:effectLst/>
              </a:rPr>
              <a:t>сусідніх</a:t>
            </a:r>
            <a:r>
              <a:rPr lang="ru-RU" dirty="0">
                <a:effectLst/>
              </a:rPr>
              <a:t> до другого?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93875" y="1484784"/>
            <a:ext cx="3816424" cy="262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 числа 2 є «</a:t>
            </a:r>
            <a:r>
              <a:rPr lang="ru-RU" dirty="0" err="1"/>
              <a:t>сусіди</a:t>
            </a:r>
            <a:r>
              <a:rPr lang="ru-RU" dirty="0"/>
              <a:t>»: </a:t>
            </a:r>
            <a:r>
              <a:rPr lang="ru-RU" dirty="0" err="1"/>
              <a:t>попереднє</a:t>
            </a:r>
            <a:r>
              <a:rPr lang="ru-RU" dirty="0"/>
              <a:t> — число 1; </a:t>
            </a:r>
            <a:r>
              <a:rPr lang="ru-RU" dirty="0" err="1"/>
              <a:t>наступне</a:t>
            </a:r>
            <a:r>
              <a:rPr lang="ru-RU" dirty="0"/>
              <a:t> — число 3.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19352"/>
            <a:ext cx="4968552" cy="24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4016649"/>
            <a:ext cx="201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1&lt;2	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113518" y="4026661"/>
            <a:ext cx="16754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1&lt;3</a:t>
            </a:r>
            <a:endParaRPr lang="ru-RU" sz="6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55074" y="4017720"/>
            <a:ext cx="16754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6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&gt;1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60124" y="5354342"/>
            <a:ext cx="16754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2&lt;3</a:t>
            </a:r>
            <a:endParaRPr lang="ru-RU" sz="6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124669" y="5373216"/>
            <a:ext cx="16754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3&gt;1</a:t>
            </a:r>
            <a:endParaRPr lang="ru-RU" sz="6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678079" y="5373216"/>
            <a:ext cx="16754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3&gt;2</a:t>
            </a:r>
          </a:p>
        </p:txBody>
      </p:sp>
    </p:spTree>
    <p:extLst>
      <p:ext uri="{BB962C8B-B14F-4D97-AF65-F5344CB8AC3E}">
        <p14:creationId xmlns:p14="http://schemas.microsoft.com/office/powerpoint/2010/main" xmlns="" val="135484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Результат пошуку зображень за запитом &quot;зошит картинка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857232"/>
            <a:ext cx="4762500" cy="4762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err="1" smtClean="0">
                <a:effectLst/>
              </a:rPr>
              <a:t>Фізкультхвилинка</a:t>
            </a:r>
            <a:endParaRPr lang="ru-RU" dirty="0"/>
          </a:p>
        </p:txBody>
      </p:sp>
      <p:pic>
        <p:nvPicPr>
          <p:cNvPr id="4" name="Объект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6999" y="1628800"/>
            <a:ext cx="4139381" cy="4139381"/>
          </a:xfrm>
        </p:spPr>
      </p:pic>
    </p:spTree>
    <p:extLst>
      <p:ext uri="{BB962C8B-B14F-4D97-AF65-F5344CB8AC3E}">
        <p14:creationId xmlns:p14="http://schemas.microsoft.com/office/powerpoint/2010/main" xmlns="" val="13565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Результат пошуку зображень за запитом &quot;каченята картинка&quot;"/>
          <p:cNvPicPr>
            <a:picLocks noChangeAspect="1" noChangeArrowheads="1"/>
          </p:cNvPicPr>
          <p:nvPr/>
        </p:nvPicPr>
        <p:blipFill>
          <a:blip r:embed="rId2"/>
          <a:srcRect l="17019" t="46988" r="8825" b="9156"/>
          <a:stretch>
            <a:fillRect/>
          </a:stretch>
        </p:blipFill>
        <p:spPr bwMode="auto">
          <a:xfrm>
            <a:off x="428596" y="571480"/>
            <a:ext cx="5447148" cy="2500330"/>
          </a:xfrm>
          <a:prstGeom prst="rect">
            <a:avLst/>
          </a:prstGeom>
          <a:noFill/>
        </p:spPr>
      </p:pic>
      <p:pic>
        <p:nvPicPr>
          <p:cNvPr id="5" name="Picture 2" descr="Результат пошуку зображень за запитом &quot;каченята картинка&quot;"/>
          <p:cNvPicPr>
            <a:picLocks noChangeAspect="1" noChangeArrowheads="1"/>
          </p:cNvPicPr>
          <p:nvPr/>
        </p:nvPicPr>
        <p:blipFill>
          <a:blip r:embed="rId2"/>
          <a:srcRect l="15804" t="48554" r="45295" b="9157"/>
          <a:stretch>
            <a:fillRect/>
          </a:stretch>
        </p:blipFill>
        <p:spPr bwMode="auto">
          <a:xfrm>
            <a:off x="5500694" y="3429000"/>
            <a:ext cx="3143272" cy="26521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00100" y="4000504"/>
            <a:ext cx="31630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8800" b="1" dirty="0" smtClean="0">
                <a:latin typeface="Times New Roman" pitchFamily="18" charset="0"/>
                <a:cs typeface="Times New Roman" pitchFamily="18" charset="0"/>
              </a:rPr>
              <a:t>2+1=3</a:t>
            </a:r>
            <a:endParaRPr lang="ru-RU" sz="8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Результат пошуку зображень за запитом &quot;машинки картинка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785794"/>
            <a:ext cx="2279936" cy="2143140"/>
          </a:xfrm>
          <a:prstGeom prst="rect">
            <a:avLst/>
          </a:prstGeom>
          <a:noFill/>
        </p:spPr>
      </p:pic>
      <p:pic>
        <p:nvPicPr>
          <p:cNvPr id="3" name="Picture 2" descr="Результат пошуку зображень за запитом &quot;машинки картинка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3286124"/>
            <a:ext cx="2279936" cy="2143140"/>
          </a:xfrm>
          <a:prstGeom prst="rect">
            <a:avLst/>
          </a:prstGeom>
          <a:noFill/>
        </p:spPr>
      </p:pic>
      <p:pic>
        <p:nvPicPr>
          <p:cNvPr id="4" name="Picture 2" descr="Результат пошуку зображень за запитом &quot;машинки картинка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785794"/>
            <a:ext cx="2279936" cy="21431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28860" y="3643314"/>
            <a:ext cx="45801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600" b="1" dirty="0" smtClean="0">
                <a:latin typeface="Times New Roman" pitchFamily="18" charset="0"/>
                <a:cs typeface="Times New Roman" pitchFamily="18" charset="0"/>
              </a:rPr>
              <a:t>3 – 2 = 1</a:t>
            </a:r>
            <a:endParaRPr lang="ru-RU" sz="9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Результат пошуку зображень за запитом &quot;цукерка картинка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571480"/>
            <a:ext cx="1714500" cy="1714500"/>
          </a:xfrm>
          <a:prstGeom prst="rect">
            <a:avLst/>
          </a:prstGeom>
          <a:noFill/>
        </p:spPr>
      </p:pic>
      <p:pic>
        <p:nvPicPr>
          <p:cNvPr id="40964" name="Picture 4" descr="Результат пошуку зображень за запитом &quot;цукерка картинка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785926"/>
            <a:ext cx="1714500" cy="1714500"/>
          </a:xfrm>
          <a:prstGeom prst="rect">
            <a:avLst/>
          </a:prstGeom>
          <a:noFill/>
        </p:spPr>
      </p:pic>
      <p:pic>
        <p:nvPicPr>
          <p:cNvPr id="40966" name="Picture 6" descr="Результат пошуку зображень за запитом &quot;цукерка картинка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1643050"/>
            <a:ext cx="1714500" cy="17145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285984" y="3857628"/>
            <a:ext cx="45801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600" b="1" dirty="0" smtClean="0">
                <a:latin typeface="Times New Roman" pitchFamily="18" charset="0"/>
                <a:cs typeface="Times New Roman" pitchFamily="18" charset="0"/>
              </a:rPr>
              <a:t>3 – 1 = 2</a:t>
            </a:r>
            <a:endParaRPr lang="ru-RU" sz="9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Результат пошуку зображень за запитом &quot;зошит з математики 1 клас федієнко картинка&quot;"/>
          <p:cNvPicPr>
            <a:picLocks noChangeAspect="1" noChangeArrowheads="1"/>
          </p:cNvPicPr>
          <p:nvPr/>
        </p:nvPicPr>
        <p:blipFill>
          <a:blip r:embed="rId2"/>
          <a:srcRect l="11821" r="13309" b="-1251"/>
          <a:stretch>
            <a:fillRect/>
          </a:stretch>
        </p:blipFill>
        <p:spPr bwMode="auto">
          <a:xfrm>
            <a:off x="1571604" y="1643050"/>
            <a:ext cx="2664373" cy="378621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29256" y="1357298"/>
            <a:ext cx="32018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000" b="1" dirty="0" smtClean="0"/>
              <a:t>Стор . </a:t>
            </a:r>
            <a:r>
              <a:rPr lang="uk-UA" sz="6000" b="1" dirty="0" smtClean="0"/>
              <a:t>23</a:t>
            </a:r>
            <a:endParaRPr lang="ru-RU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132440" cy="2160240"/>
          </a:xfrm>
        </p:spPr>
        <p:txBody>
          <a:bodyPr>
            <a:normAutofit/>
          </a:bodyPr>
          <a:lstStyle/>
          <a:p>
            <a:r>
              <a:rPr lang="uk-UA" sz="3200" b="0" dirty="0">
                <a:effectLst/>
              </a:rPr>
              <a:t>П</a:t>
            </a:r>
            <a:r>
              <a:rPr lang="ru-RU" sz="3200" b="0" dirty="0" err="1">
                <a:effectLst/>
              </a:rPr>
              <a:t>орівняння</a:t>
            </a:r>
            <a:r>
              <a:rPr lang="ru-RU" sz="3200" b="0" dirty="0">
                <a:effectLst/>
              </a:rPr>
              <a:t> </a:t>
            </a:r>
            <a:r>
              <a:rPr lang="ru-RU" sz="3200" b="0" dirty="0" err="1">
                <a:effectLst/>
              </a:rPr>
              <a:t>предметів</a:t>
            </a:r>
            <a:r>
              <a:rPr lang="ru-RU" sz="3200" b="0" dirty="0">
                <a:effectLst/>
              </a:rPr>
              <a:t> за </a:t>
            </a:r>
            <a:r>
              <a:rPr lang="ru-RU" sz="3200" b="0" dirty="0" err="1">
                <a:effectLst/>
              </a:rPr>
              <a:t>різними</a:t>
            </a:r>
            <a:r>
              <a:rPr lang="ru-RU" sz="3200" b="0" dirty="0">
                <a:effectLst/>
              </a:rPr>
              <a:t> </a:t>
            </a:r>
            <a:r>
              <a:rPr lang="ru-RU" sz="3200" b="0" dirty="0" err="1">
                <a:effectLst/>
              </a:rPr>
              <a:t>ознаками</a:t>
            </a:r>
            <a:r>
              <a:rPr lang="ru-RU" sz="3200" b="0" dirty="0">
                <a:effectLst/>
              </a:rPr>
              <a:t>. «</a:t>
            </a:r>
            <a:r>
              <a:rPr lang="ru-RU" sz="3200" b="0" dirty="0" err="1">
                <a:effectLst/>
              </a:rPr>
              <a:t>сусіди</a:t>
            </a:r>
            <a:r>
              <a:rPr lang="ru-RU" sz="3200" b="0" dirty="0">
                <a:effectLst/>
              </a:rPr>
              <a:t>» числа. </a:t>
            </a:r>
            <a:r>
              <a:rPr lang="ru-RU" sz="3200" b="0" dirty="0" err="1">
                <a:effectLst/>
              </a:rPr>
              <a:t>Формулювання</a:t>
            </a:r>
            <a:r>
              <a:rPr lang="ru-RU" sz="3200" b="0" dirty="0">
                <a:effectLst/>
              </a:rPr>
              <a:t> </a:t>
            </a:r>
            <a:r>
              <a:rPr lang="ru-RU" sz="3200" b="0" dirty="0" err="1">
                <a:effectLst/>
              </a:rPr>
              <a:t>суджень</a:t>
            </a:r>
            <a:r>
              <a:rPr lang="ru-RU" sz="3200" b="0" dirty="0">
                <a:effectLst/>
              </a:rPr>
              <a:t> «</a:t>
            </a:r>
            <a:r>
              <a:rPr lang="ru-RU" sz="3200" b="0" dirty="0" err="1">
                <a:effectLst/>
              </a:rPr>
              <a:t>якщо</a:t>
            </a:r>
            <a:r>
              <a:rPr lang="ru-RU" sz="3200" b="0" dirty="0">
                <a:effectLst/>
              </a:rPr>
              <a:t>..., то...». </a:t>
            </a:r>
            <a:r>
              <a:rPr lang="ru-RU" sz="3200" b="0" dirty="0" err="1">
                <a:effectLst/>
              </a:rPr>
              <a:t>Записування</a:t>
            </a:r>
            <a:r>
              <a:rPr lang="ru-RU" sz="3200" b="0" dirty="0">
                <a:effectLst/>
              </a:rPr>
              <a:t> </a:t>
            </a:r>
            <a:r>
              <a:rPr lang="ru-RU" sz="3200" b="0" dirty="0" err="1">
                <a:effectLst/>
              </a:rPr>
              <a:t>нерівностей</a:t>
            </a:r>
            <a:endParaRPr lang="ru-RU" sz="3200" dirty="0">
              <a:effectLst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83568" y="1556792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8608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Закінчіть</a:t>
            </a:r>
            <a:r>
              <a:rPr lang="ru-RU" dirty="0"/>
              <a:t> </a:t>
            </a:r>
            <a:r>
              <a:rPr lang="ru-RU" dirty="0" err="1"/>
              <a:t>речення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392488" cy="4525963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Якщо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стіл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вищий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ніж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стілець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 </a:t>
            </a:r>
            <a:r>
              <a:rPr lang="ru-RU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стілець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</a:t>
            </a:r>
            <a:endParaRPr lang="ru-RU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Якщо</a:t>
            </a:r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струмок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вужчий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ніж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ріка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 </a:t>
            </a:r>
            <a:r>
              <a:rPr lang="ru-RU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ріка</a:t>
            </a: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Якщо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зошит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тонший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ніж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книжка, то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книжка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</a:t>
            </a:r>
            <a:endParaRPr lang="ru-RU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30055" y="1628800"/>
            <a:ext cx="4813945" cy="3312368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9992" y="1628800"/>
            <a:ext cx="1667086" cy="145059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304711">
            <a:off x="5026148" y="1402235"/>
            <a:ext cx="1112014" cy="11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413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9980" y="960867"/>
            <a:ext cx="2065740" cy="132207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00643" y="3605692"/>
            <a:ext cx="1463197" cy="1096442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Весела лічба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107504" y="2148378"/>
            <a:ext cx="4388296" cy="3977785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Підігріла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чайка чайник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Запросила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дев’ять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чайок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Приходьте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чай!»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чайок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відповідай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4153935"/>
            <a:ext cx="2488755" cy="2515447"/>
          </a:xfr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08821" y="2928026"/>
            <a:ext cx="2334774" cy="174955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863440" y="3501009"/>
            <a:ext cx="2248277" cy="33569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32242" y="44624"/>
            <a:ext cx="2292102" cy="193145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1" y="0"/>
            <a:ext cx="3174603" cy="203174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9170" y="1621904"/>
            <a:ext cx="1514475" cy="15811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508104" y="3993188"/>
            <a:ext cx="2248277" cy="283694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168256">
            <a:off x="6732240" y="1651687"/>
            <a:ext cx="1514475" cy="15811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127"/>
          <a:stretch/>
        </p:blipFill>
        <p:spPr>
          <a:xfrm flipH="1">
            <a:off x="1259632" y="4221087"/>
            <a:ext cx="3312368" cy="22002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1999" y="1700808"/>
            <a:ext cx="18368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ru-RU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56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Робота </a:t>
            </a:r>
            <a:r>
              <a:rPr lang="ru-RU" dirty="0" err="1">
                <a:effectLst/>
              </a:rPr>
              <a:t>зі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смужками</a:t>
            </a:r>
            <a:r>
              <a:rPr lang="ru-RU" dirty="0">
                <a:effectLst/>
              </a:rPr>
              <a:t> з </a:t>
            </a:r>
            <a:r>
              <a:rPr lang="ru-RU" dirty="0" err="1">
                <a:effectLst/>
              </a:rPr>
              <a:t>паперу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412776"/>
            <a:ext cx="4388296" cy="471338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 err="1"/>
              <a:t>смужок</a:t>
            </a:r>
            <a:r>
              <a:rPr lang="ru-RU" dirty="0"/>
              <a:t>? 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Чим </a:t>
            </a:r>
            <a:r>
              <a:rPr lang="ru-RU" dirty="0"/>
              <a:t>вони </a:t>
            </a:r>
            <a:r>
              <a:rPr lang="ru-RU" dirty="0" err="1" smtClean="0"/>
              <a:t>відрізняються</a:t>
            </a:r>
            <a:r>
              <a:rPr lang="ru-RU" dirty="0" smtClean="0"/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Яка </a:t>
            </a:r>
            <a:r>
              <a:rPr lang="ru-RU" dirty="0" err="1"/>
              <a:t>смужка</a:t>
            </a:r>
            <a:r>
              <a:rPr lang="ru-RU" dirty="0"/>
              <a:t> </a:t>
            </a:r>
            <a:r>
              <a:rPr lang="ru-RU" dirty="0" err="1"/>
              <a:t>найдовша</a:t>
            </a:r>
            <a:r>
              <a:rPr lang="ru-RU" dirty="0"/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Яка </a:t>
            </a:r>
            <a:r>
              <a:rPr lang="ru-RU" dirty="0" err="1"/>
              <a:t>смужка</a:t>
            </a:r>
            <a:r>
              <a:rPr lang="ru-RU" dirty="0"/>
              <a:t> </a:t>
            </a:r>
            <a:r>
              <a:rPr lang="ru-RU" dirty="0" err="1"/>
              <a:t>найкоротша</a:t>
            </a:r>
            <a:r>
              <a:rPr lang="ru-RU" dirty="0"/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смужки</a:t>
            </a:r>
            <a:r>
              <a:rPr lang="ru-RU" dirty="0"/>
              <a:t> </a:t>
            </a:r>
            <a:r>
              <a:rPr lang="ru-RU" dirty="0" err="1"/>
              <a:t>однакової</a:t>
            </a:r>
            <a:r>
              <a:rPr lang="ru-RU" dirty="0"/>
              <a:t> </a:t>
            </a:r>
            <a:r>
              <a:rPr lang="ru-RU" dirty="0" err="1"/>
              <a:t>довжини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447" r="19785"/>
          <a:stretch/>
        </p:blipFill>
        <p:spPr>
          <a:xfrm>
            <a:off x="5220072" y="1916832"/>
            <a:ext cx="2409825" cy="102108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167" r="26000"/>
          <a:stretch/>
        </p:blipFill>
        <p:spPr>
          <a:xfrm rot="1300614">
            <a:off x="5164078" y="2658777"/>
            <a:ext cx="3221240" cy="19513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066" r="47548" b="28307"/>
          <a:stretch/>
        </p:blipFill>
        <p:spPr>
          <a:xfrm>
            <a:off x="4499992" y="4524375"/>
            <a:ext cx="4464496" cy="10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331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>
                <a:effectLst/>
              </a:rPr>
              <a:t>Зіставлення</a:t>
            </a:r>
            <a:r>
              <a:rPr lang="ru-RU" dirty="0" smtClean="0">
                <a:effectLst/>
              </a:rPr>
              <a:t> </a:t>
            </a:r>
            <a:r>
              <a:rPr lang="ru-RU" dirty="0" err="1" smtClean="0">
                <a:effectLst/>
              </a:rPr>
              <a:t>предметів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за шириною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 err="1"/>
              <a:t>смужок</a:t>
            </a:r>
            <a:r>
              <a:rPr lang="ru-RU" dirty="0"/>
              <a:t>? 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/>
              <a:t>Чим вони </a:t>
            </a:r>
            <a:r>
              <a:rPr lang="ru-RU" dirty="0" err="1"/>
              <a:t>відрізняються</a:t>
            </a:r>
            <a:r>
              <a:rPr lang="ru-RU" dirty="0"/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Яка </a:t>
            </a:r>
            <a:r>
              <a:rPr lang="ru-RU" dirty="0" err="1"/>
              <a:t>смужка</a:t>
            </a:r>
            <a:r>
              <a:rPr lang="ru-RU" dirty="0"/>
              <a:t> </a:t>
            </a:r>
            <a:r>
              <a:rPr lang="ru-RU" dirty="0" err="1" smtClean="0"/>
              <a:t>найширша</a:t>
            </a:r>
            <a:r>
              <a:rPr lang="ru-RU" dirty="0" smtClean="0"/>
              <a:t>?</a:t>
            </a:r>
            <a:endParaRPr lang="ru-RU" dirty="0"/>
          </a:p>
          <a:p>
            <a:pPr marL="514350" indent="-514350">
              <a:buFont typeface="+mj-lt"/>
              <a:buAutoNum type="arabicParenR"/>
            </a:pPr>
            <a:r>
              <a:rPr lang="ru-RU" dirty="0"/>
              <a:t>Яка </a:t>
            </a:r>
            <a:r>
              <a:rPr lang="ru-RU" dirty="0" err="1"/>
              <a:t>смужка</a:t>
            </a:r>
            <a:r>
              <a:rPr lang="ru-RU" dirty="0"/>
              <a:t> </a:t>
            </a:r>
            <a:r>
              <a:rPr lang="ru-RU" dirty="0" err="1" smtClean="0"/>
              <a:t>найвужча</a:t>
            </a:r>
            <a:r>
              <a:rPr lang="ru-RU" dirty="0" smtClean="0"/>
              <a:t>?</a:t>
            </a:r>
            <a:endParaRPr lang="ru-RU" dirty="0"/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2204864"/>
            <a:ext cx="1152128" cy="38884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63688" y="2204864"/>
            <a:ext cx="1800200" cy="3888432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779912" y="2204864"/>
            <a:ext cx="648072" cy="38884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141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Назвіть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предмети</a:t>
            </a:r>
            <a:r>
              <a:rPr lang="ru-RU" dirty="0">
                <a:effectLst/>
              </a:rPr>
              <a:t>. </a:t>
            </a:r>
            <a:r>
              <a:rPr lang="ru-RU" dirty="0" err="1">
                <a:effectLst/>
              </a:rPr>
              <a:t>Що</a:t>
            </a:r>
            <a:r>
              <a:rPr lang="ru-RU" dirty="0">
                <a:effectLst/>
              </a:rPr>
              <a:t> у них </a:t>
            </a:r>
            <a:r>
              <a:rPr lang="ru-RU" dirty="0" err="1">
                <a:effectLst/>
              </a:rPr>
              <a:t>спільного</a:t>
            </a:r>
            <a:r>
              <a:rPr lang="ru-RU" dirty="0" smtClean="0">
                <a:effectLst/>
              </a:rPr>
              <a:t>? </a:t>
            </a:r>
            <a:r>
              <a:rPr lang="ru-RU" dirty="0" err="1" smtClean="0">
                <a:effectLst/>
              </a:rPr>
              <a:t>Порівняйте</a:t>
            </a:r>
            <a:r>
              <a:rPr lang="ru-RU" dirty="0" smtClean="0">
                <a:effectLst/>
              </a:rPr>
              <a:t> </a:t>
            </a:r>
            <a:r>
              <a:rPr lang="ru-RU" dirty="0" err="1">
                <a:effectLst/>
              </a:rPr>
              <a:t>предмети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5189"/>
          <a:stretch/>
        </p:blipFill>
        <p:spPr>
          <a:xfrm>
            <a:off x="251519" y="1548352"/>
            <a:ext cx="2284107" cy="4760968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97" r="14112"/>
          <a:stretch/>
        </p:blipFill>
        <p:spPr>
          <a:xfrm>
            <a:off x="1691680" y="2636912"/>
            <a:ext cx="3272781" cy="37084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6011986"/>
            <a:ext cx="4608512" cy="666750"/>
          </a:xfrm>
          <a:prstGeom prst="rect">
            <a:avLst/>
          </a:prstGeom>
        </p:spPr>
      </p:pic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6797" y="1600200"/>
            <a:ext cx="3121405" cy="4525963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2200" y="3297329"/>
            <a:ext cx="1872208" cy="271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39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Назвіть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предмети</a:t>
            </a:r>
            <a:r>
              <a:rPr lang="ru-RU" dirty="0">
                <a:effectLst/>
              </a:rPr>
              <a:t>. </a:t>
            </a:r>
            <a:r>
              <a:rPr lang="ru-RU" dirty="0" err="1">
                <a:effectLst/>
              </a:rPr>
              <a:t>Що</a:t>
            </a:r>
            <a:r>
              <a:rPr lang="ru-RU" dirty="0">
                <a:effectLst/>
              </a:rPr>
              <a:t> у них </a:t>
            </a:r>
            <a:r>
              <a:rPr lang="ru-RU" dirty="0" err="1">
                <a:effectLst/>
              </a:rPr>
              <a:t>спільного</a:t>
            </a:r>
            <a:r>
              <a:rPr lang="ru-RU" dirty="0" smtClean="0">
                <a:effectLst/>
              </a:rPr>
              <a:t>? </a:t>
            </a:r>
            <a:r>
              <a:rPr lang="ru-RU" dirty="0" err="1" smtClean="0">
                <a:effectLst/>
              </a:rPr>
              <a:t>Порівняйте</a:t>
            </a:r>
            <a:r>
              <a:rPr lang="ru-RU" dirty="0" smtClean="0">
                <a:effectLst/>
              </a:rPr>
              <a:t> </a:t>
            </a:r>
            <a:r>
              <a:rPr lang="ru-RU" dirty="0" err="1">
                <a:effectLst/>
              </a:rPr>
              <a:t>предмети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6423" y="2204864"/>
            <a:ext cx="2476500" cy="2667000"/>
          </a:xfrm>
        </p:spPr>
      </p:pic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1827212"/>
            <a:ext cx="4038600" cy="4038600"/>
          </a:xfrm>
        </p:spPr>
      </p:pic>
      <p:pic>
        <p:nvPicPr>
          <p:cNvPr id="12" name="Объект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3886" y="3434231"/>
            <a:ext cx="1778074" cy="1914849"/>
          </a:xfrm>
          <a:prstGeom prst="rect">
            <a:avLst/>
          </a:prstGeom>
        </p:spPr>
      </p:pic>
      <p:pic>
        <p:nvPicPr>
          <p:cNvPr id="13" name="Объект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4005064"/>
            <a:ext cx="1043236" cy="112348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785989" y="1484784"/>
            <a:ext cx="5334000" cy="3552825"/>
          </a:xfrm>
          <a:prstGeom prst="rect">
            <a:avLst/>
          </a:prstGeom>
        </p:spPr>
      </p:pic>
      <p:pic>
        <p:nvPicPr>
          <p:cNvPr id="15" name="Объект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8813" y="764704"/>
            <a:ext cx="3168352" cy="33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156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«Добери словечко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5189"/>
          <a:stretch/>
        </p:blipFill>
        <p:spPr>
          <a:xfrm>
            <a:off x="251519" y="1548352"/>
            <a:ext cx="2284107" cy="4760968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97" r="14112"/>
          <a:stretch/>
        </p:blipFill>
        <p:spPr>
          <a:xfrm>
            <a:off x="1691680" y="2636912"/>
            <a:ext cx="3272781" cy="37084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6011986"/>
            <a:ext cx="4608512" cy="666750"/>
          </a:xfrm>
          <a:prstGeom prst="rect">
            <a:avLst/>
          </a:prstGeom>
        </p:spPr>
      </p:pic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6797" y="1600200"/>
            <a:ext cx="3121405" cy="4525963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2200" y="3297329"/>
            <a:ext cx="1872208" cy="2714657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195736" y="1741457"/>
            <a:ext cx="3448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вища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ніж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ялинка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то...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нижча</a:t>
            </a:r>
            <a:endParaRPr lang="ru-RU" sz="2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850482" y="5661248"/>
            <a:ext cx="41684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... </a:t>
            </a:r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морквина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більша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ніж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інша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то... </a:t>
            </a:r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менша</a:t>
            </a:r>
            <a:endParaRPr lang="ru-RU" sz="2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06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«Добери словечко».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6423" y="2204864"/>
            <a:ext cx="2476500" cy="2667000"/>
          </a:xfrm>
        </p:spPr>
      </p:pic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1827212"/>
            <a:ext cx="4038600" cy="4038600"/>
          </a:xfrm>
        </p:spPr>
      </p:pic>
      <p:pic>
        <p:nvPicPr>
          <p:cNvPr id="12" name="Объект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3886" y="3434231"/>
            <a:ext cx="1778074" cy="1914849"/>
          </a:xfrm>
          <a:prstGeom prst="rect">
            <a:avLst/>
          </a:prstGeom>
        </p:spPr>
      </p:pic>
      <p:pic>
        <p:nvPicPr>
          <p:cNvPr id="13" name="Объект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4005064"/>
            <a:ext cx="1043236" cy="112348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785989" y="1484784"/>
            <a:ext cx="5334000" cy="3552825"/>
          </a:xfrm>
          <a:prstGeom prst="rect">
            <a:avLst/>
          </a:prstGeom>
        </p:spPr>
      </p:pic>
      <p:pic>
        <p:nvPicPr>
          <p:cNvPr id="15" name="Объект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8813" y="764704"/>
            <a:ext cx="3168352" cy="335375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355976" y="5561090"/>
            <a:ext cx="4756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... книжка </a:t>
            </a:r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товстіша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ніж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червона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то ... </a:t>
            </a:r>
            <a:r>
              <a:rPr lang="ru-RU" sz="2400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тонша</a:t>
            </a:r>
            <a:endParaRPr lang="ru-RU" sz="2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47886" y="149499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...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відро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вище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ніж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червоне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то ... </a:t>
            </a:r>
            <a:r>
              <a:rPr lang="ru-RU" sz="2400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нижче</a:t>
            </a:r>
            <a:endParaRPr lang="ru-RU" sz="2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58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870</TotalTime>
  <Words>244</Words>
  <Application>Microsoft Office PowerPoint</Application>
  <PresentationFormat>Экран (4:3)</PresentationFormat>
  <Paragraphs>46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Academic_ID07</vt:lpstr>
      <vt:lpstr>Математика</vt:lpstr>
      <vt:lpstr>Порівняння предметів за різними ознаками. «сусіди» числа. Формулювання суджень «якщо..., то...». Записування нерівностей</vt:lpstr>
      <vt:lpstr>Весела лічба</vt:lpstr>
      <vt:lpstr>Робота зі смужками з паперу</vt:lpstr>
      <vt:lpstr>Зіставлення предметів за шириною</vt:lpstr>
      <vt:lpstr>Назвіть предмети. Що у них спільного? Порівняйте предмети</vt:lpstr>
      <vt:lpstr>Назвіть предмети. Що у них спільного? Порівняйте предмети</vt:lpstr>
      <vt:lpstr>Гра «Добери словечко»</vt:lpstr>
      <vt:lpstr>Гра «Добери словечко».</vt:lpstr>
      <vt:lpstr>Слайд 10</vt:lpstr>
      <vt:lpstr>Слайд 11</vt:lpstr>
      <vt:lpstr>Хто їде у вагонах, сусідніх до другого?</vt:lpstr>
      <vt:lpstr>Слайд 13</vt:lpstr>
      <vt:lpstr>Слайд 14</vt:lpstr>
      <vt:lpstr>Фізкультхвилинка</vt:lpstr>
      <vt:lpstr>Слайд 16</vt:lpstr>
      <vt:lpstr>Слайд 17</vt:lpstr>
      <vt:lpstr>Слайд 18</vt:lpstr>
      <vt:lpstr>Слайд 19</vt:lpstr>
      <vt:lpstr>Слайд 20</vt:lpstr>
      <vt:lpstr>Закінчіть речення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Вадим</cp:lastModifiedBy>
  <cp:revision>94</cp:revision>
  <dcterms:created xsi:type="dcterms:W3CDTF">2015-02-01T14:23:41Z</dcterms:created>
  <dcterms:modified xsi:type="dcterms:W3CDTF">2016-09-27T15:18:05Z</dcterms:modified>
</cp:coreProperties>
</file>